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Lora" panose="020B0604020202020204" charset="0"/>
      <p:regular r:id="rId15"/>
      <p:bold r:id="rId16"/>
      <p:italic r:id="rId17"/>
      <p:boldItalic r:id="rId18"/>
    </p:embeddedFont>
    <p:embeddedFont>
      <p:font typeface="Oswald Medium" panose="02000603000000000000" pitchFamily="2" charset="0"/>
      <p:regular r:id="rId19"/>
      <p:bold r:id="rId20"/>
    </p:embeddedFont>
    <p:embeddedFont>
      <p:font typeface="Quattrocento Sans" panose="020B0502050000020003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5469af8341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5469af8341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469af8341_7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469af8341_7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469af8341_7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469af8341_7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469af8341_4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469af8341_4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469af8341_4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469af8341_4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469af8341_4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469af8341_4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469af8341_4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469af8341_4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469af8341_4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469af8341_4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469af8341_4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469af8341_4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469af8341_7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5469af8341_7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5469af8341_7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5469af8341_7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5469af8341_7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5469af8341_7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" name="Google Shape;12;p2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" name="Google Shape;38;p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9" name="Google Shape;39;p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body" idx="1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sz="1400" i="1">
                <a:latin typeface="Lora"/>
                <a:ea typeface="Lora"/>
                <a:cs typeface="Lora"/>
                <a:sym typeface="Lora"/>
              </a:defRPr>
            </a:lvl1pPr>
          </a:lstStyle>
          <a:p>
            <a:endParaRPr/>
          </a:p>
        </p:txBody>
      </p:sp>
      <p:cxnSp>
        <p:nvCxnSpPr>
          <p:cNvPr id="58" name="Google Shape;58;p9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9" name="Google Shape;59;p9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letely blank">
  <p:cSld name="BLANK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CD00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CD00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81250" y="937117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sz="2000" b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algn="r">
              <a:buNone/>
              <a:defRPr sz="1000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>
            <a:spLocks noGrp="1"/>
          </p:cNvSpPr>
          <p:nvPr>
            <p:ph type="ctrTitle" idx="4294967295"/>
          </p:nvPr>
        </p:nvSpPr>
        <p:spPr>
          <a:xfrm>
            <a:off x="1951575" y="2878750"/>
            <a:ext cx="5241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0" dirty="0">
                <a:solidFill>
                  <a:srgbClr val="FFFFFF"/>
                </a:solidFill>
                <a:highlight>
                  <a:srgbClr val="E2463E"/>
                </a:highlight>
                <a:latin typeface="Oswald Medium"/>
                <a:ea typeface="Oswald Medium"/>
                <a:cs typeface="Oswald Medium"/>
                <a:sym typeface="Oswald Medium"/>
              </a:rPr>
              <a:t>MOVIEVERSE</a:t>
            </a:r>
            <a:endParaRPr sz="4800" b="0" dirty="0">
              <a:solidFill>
                <a:srgbClr val="FFFFFF"/>
              </a:solidFill>
              <a:highlight>
                <a:srgbClr val="E2463E"/>
              </a:highlight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sp>
        <p:nvSpPr>
          <p:cNvPr id="72" name="Google Shape;72;p12"/>
          <p:cNvSpPr txBox="1">
            <a:spLocks noGrp="1"/>
          </p:cNvSpPr>
          <p:nvPr>
            <p:ph type="subTitle" idx="4294967295"/>
          </p:nvPr>
        </p:nvSpPr>
        <p:spPr>
          <a:xfrm>
            <a:off x="1951575" y="3868755"/>
            <a:ext cx="5241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666666"/>
                </a:solidFill>
              </a:rPr>
              <a:t>Daniel Fernandes (a78377)</a:t>
            </a:r>
            <a:endParaRPr sz="1000">
              <a:solidFill>
                <a:srgbClr val="666666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666666"/>
                </a:solidFill>
              </a:rPr>
              <a:t>Helena Poleri (a78633)</a:t>
            </a:r>
            <a:endParaRPr sz="1000">
              <a:solidFill>
                <a:srgbClr val="666666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666666"/>
                </a:solidFill>
              </a:rPr>
              <a:t>Mariana Miranda (a77782)</a:t>
            </a:r>
            <a:endParaRPr sz="1000">
              <a:solidFill>
                <a:srgbClr val="666666"/>
              </a:solidFill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666666"/>
                </a:solidFill>
              </a:rPr>
              <a:t>Nuno Faria (a79742)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73" name="Google Shape;73;p12"/>
          <p:cNvCxnSpPr/>
          <p:nvPr/>
        </p:nvCxnSpPr>
        <p:spPr>
          <a:xfrm>
            <a:off x="-6025" y="1668728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7" name="Google Shape;87;p1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</a:t>
            </a:fld>
            <a:endParaRPr lang="en-GB"/>
          </a:p>
        </p:txBody>
      </p:sp>
      <p:pic>
        <p:nvPicPr>
          <p:cNvPr id="89" name="Google Shape;89;p12"/>
          <p:cNvPicPr preferRelativeResize="0"/>
          <p:nvPr/>
        </p:nvPicPr>
        <p:blipFill rotWithShape="1">
          <a:blip r:embed="rId3"/>
          <a:srcRect r="28346" b="46734"/>
          <a:stretch>
            <a:fillRect/>
          </a:stretch>
        </p:blipFill>
        <p:spPr>
          <a:xfrm>
            <a:off x="3702202" y="688890"/>
            <a:ext cx="1864351" cy="1959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1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100375" y="1150525"/>
            <a:ext cx="4923101" cy="8118626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8;p17"/>
          <p:cNvSpPr/>
          <p:nvPr/>
        </p:nvSpPr>
        <p:spPr>
          <a:xfrm>
            <a:off x="-649941" y="0"/>
            <a:ext cx="10668000" cy="10372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title" idx="4294967295"/>
          </p:nvPr>
        </p:nvSpPr>
        <p:spPr>
          <a:xfrm>
            <a:off x="1381250" y="403725"/>
            <a:ext cx="3878400" cy="43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Mockups - Movie Details</a:t>
            </a:r>
          </a:p>
        </p:txBody>
      </p:sp>
      <p:sp>
        <p:nvSpPr>
          <p:cNvPr id="185" name="Google Shape;185;p21"/>
          <p:cNvSpPr/>
          <p:nvPr/>
        </p:nvSpPr>
        <p:spPr>
          <a:xfrm>
            <a:off x="815400" y="389275"/>
            <a:ext cx="411000" cy="435600"/>
          </a:xfrm>
          <a:prstGeom prst="flowChartConnector">
            <a:avLst/>
          </a:prstGeom>
          <a:solidFill>
            <a:srgbClr val="E2463E"/>
          </a:solidFill>
          <a:ln w="9525" cap="flat" cmpd="sng">
            <a:solidFill>
              <a:srgbClr val="E246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1"/>
          <p:cNvSpPr/>
          <p:nvPr/>
        </p:nvSpPr>
        <p:spPr>
          <a:xfrm>
            <a:off x="-1198125" y="4645900"/>
            <a:ext cx="10668000" cy="14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21"/>
          <p:cNvSpPr/>
          <p:nvPr/>
        </p:nvSpPr>
        <p:spPr>
          <a:xfrm>
            <a:off x="0" y="472885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2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GB">
                <a:solidFill>
                  <a:srgbClr val="FFFFFF"/>
                </a:solidFill>
              </a:rPr>
              <a:t>10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189" name="Google Shape;189;p21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034675" y="966025"/>
            <a:ext cx="7074649" cy="36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1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862437" y="448612"/>
            <a:ext cx="316925" cy="31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2.96296E-6 L 0.00122 -0.75956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-379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098451" y="1126000"/>
            <a:ext cx="4933500" cy="545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8;p17"/>
          <p:cNvSpPr/>
          <p:nvPr/>
        </p:nvSpPr>
        <p:spPr>
          <a:xfrm>
            <a:off x="-649941" y="0"/>
            <a:ext cx="10668000" cy="10372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title" idx="4294967295"/>
          </p:nvPr>
        </p:nvSpPr>
        <p:spPr>
          <a:xfrm>
            <a:off x="1381250" y="403725"/>
            <a:ext cx="3878400" cy="43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Mockups - Actor Details</a:t>
            </a:r>
          </a:p>
        </p:txBody>
      </p:sp>
      <p:sp>
        <p:nvSpPr>
          <p:cNvPr id="197" name="Google Shape;197;p22"/>
          <p:cNvSpPr/>
          <p:nvPr/>
        </p:nvSpPr>
        <p:spPr>
          <a:xfrm>
            <a:off x="815400" y="389275"/>
            <a:ext cx="411000" cy="435600"/>
          </a:xfrm>
          <a:prstGeom prst="flowChartConnector">
            <a:avLst/>
          </a:prstGeom>
          <a:solidFill>
            <a:srgbClr val="E2463E"/>
          </a:solidFill>
          <a:ln w="9525" cap="flat" cmpd="sng">
            <a:solidFill>
              <a:srgbClr val="E246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2"/>
          <p:cNvSpPr/>
          <p:nvPr/>
        </p:nvSpPr>
        <p:spPr>
          <a:xfrm>
            <a:off x="-1198125" y="4645900"/>
            <a:ext cx="10668000" cy="14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2"/>
          <p:cNvSpPr/>
          <p:nvPr/>
        </p:nvSpPr>
        <p:spPr>
          <a:xfrm>
            <a:off x="0" y="472885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GB">
                <a:solidFill>
                  <a:srgbClr val="FFFFFF"/>
                </a:solidFill>
              </a:rPr>
              <a:t>11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201" name="Google Shape;201;p22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034675" y="966025"/>
            <a:ext cx="7074649" cy="36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22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862437" y="448612"/>
            <a:ext cx="316925" cy="31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4.07407E-6 L 0.00069 -0.1049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524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3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3600" b="1" i="1">
                <a:latin typeface="Lora"/>
                <a:ea typeface="Lora"/>
                <a:cs typeface="Lora"/>
                <a:sym typeface="Lora"/>
              </a:rPr>
              <a:t>Questões?</a:t>
            </a:r>
            <a:endParaRPr sz="3600" b="1" i="1"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600"/>
              </a:spcBef>
              <a:spcAft>
                <a:spcPts val="0"/>
              </a:spcAft>
              <a:buClr>
                <a:srgbClr val="E2463E"/>
              </a:buClr>
              <a:buSzPts val="1800"/>
              <a:buChar char="◉"/>
            </a:pPr>
            <a:r>
              <a:rPr lang="en-GB" sz="1800">
                <a:solidFill>
                  <a:schemeClr val="dk1"/>
                </a:solidFill>
              </a:rPr>
              <a:t>Daniel Fernandes (a78377)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E2463E"/>
              </a:buClr>
              <a:buSzPts val="1800"/>
              <a:buChar char="◉"/>
            </a:pPr>
            <a:r>
              <a:rPr lang="en-GB" sz="1800">
                <a:solidFill>
                  <a:schemeClr val="dk1"/>
                </a:solidFill>
              </a:rPr>
              <a:t>Helena Poleri (a78633)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E2463E"/>
              </a:buClr>
              <a:buSzPts val="1800"/>
              <a:buChar char="◉"/>
            </a:pPr>
            <a:r>
              <a:rPr lang="en-GB" sz="1800">
                <a:solidFill>
                  <a:schemeClr val="dk1"/>
                </a:solidFill>
              </a:rPr>
              <a:t>Mariana Miranda (a77782)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E2463E"/>
              </a:buClr>
              <a:buSzPts val="1800"/>
              <a:buChar char="◉"/>
            </a:pPr>
            <a:r>
              <a:rPr lang="en-GB" sz="1800">
                <a:solidFill>
                  <a:schemeClr val="dk1"/>
                </a:solidFill>
              </a:rPr>
              <a:t>Nuno Faria (a79742)</a:t>
            </a:r>
            <a:endParaRPr sz="1800">
              <a:solidFill>
                <a:schemeClr val="dk1"/>
              </a:solidFill>
            </a:endParaRPr>
          </a:p>
        </p:txBody>
      </p:sp>
      <p:cxnSp>
        <p:nvCxnSpPr>
          <p:cNvPr id="208" name="Google Shape;208;p23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9" name="Google Shape;209;p23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/>
              <a:t>Obrigad</a:t>
            </a:r>
            <a:r>
              <a:rPr lang="" altLang="en-GB" sz="5000"/>
              <a:t>o</a:t>
            </a:r>
            <a:r>
              <a:rPr lang="en-GB" sz="5000"/>
              <a:t>!</a:t>
            </a:r>
            <a:endParaRPr sz="5000"/>
          </a:p>
        </p:txBody>
      </p:sp>
      <p:cxnSp>
        <p:nvCxnSpPr>
          <p:cNvPr id="210" name="Google Shape;210;p23"/>
          <p:cNvCxnSpPr/>
          <p:nvPr/>
        </p:nvCxnSpPr>
        <p:spPr>
          <a:xfrm>
            <a:off x="5589800" y="1428750"/>
            <a:ext cx="35541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Google Shape;211;p23"/>
          <p:cNvSpPr/>
          <p:nvPr/>
        </p:nvSpPr>
        <p:spPr>
          <a:xfrm>
            <a:off x="831925" y="859175"/>
            <a:ext cx="1139100" cy="1139100"/>
          </a:xfrm>
          <a:prstGeom prst="ellipse">
            <a:avLst/>
          </a:prstGeom>
          <a:solidFill>
            <a:srgbClr val="FFCD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2" name="Google Shape;212;p23"/>
          <p:cNvGrpSpPr/>
          <p:nvPr/>
        </p:nvGrpSpPr>
        <p:grpSpPr>
          <a:xfrm>
            <a:off x="1148888" y="1190759"/>
            <a:ext cx="505722" cy="475767"/>
            <a:chOff x="5972700" y="2330200"/>
            <a:chExt cx="411625" cy="387275"/>
          </a:xfrm>
        </p:grpSpPr>
        <p:sp>
          <p:nvSpPr>
            <p:cNvPr id="213" name="Google Shape;213;p2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5" name="Google Shape;215;p2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12</a:t>
            </a:fld>
            <a:endParaRPr lang="en-GB"/>
          </a:p>
        </p:txBody>
      </p:sp>
      <p:sp>
        <p:nvSpPr>
          <p:cNvPr id="216" name="Google Shape;216;p23"/>
          <p:cNvSpPr/>
          <p:nvPr/>
        </p:nvSpPr>
        <p:spPr>
          <a:xfrm>
            <a:off x="833725" y="859275"/>
            <a:ext cx="1139100" cy="1139100"/>
          </a:xfrm>
          <a:prstGeom prst="ellipse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7" name="Google Shape;217;p2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1081413" y="1106973"/>
            <a:ext cx="643725" cy="6437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5650" y="470770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title"/>
          </p:nvPr>
        </p:nvSpPr>
        <p:spPr>
          <a:xfrm>
            <a:off x="1381250" y="922668"/>
            <a:ext cx="3878400" cy="43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Sobre</a:t>
            </a:r>
            <a:endParaRPr dirty="0"/>
          </a:p>
        </p:txBody>
      </p:sp>
      <p:sp>
        <p:nvSpPr>
          <p:cNvPr id="96" name="Google Shape;96;p13"/>
          <p:cNvSpPr txBox="1"/>
          <p:nvPr/>
        </p:nvSpPr>
        <p:spPr>
          <a:xfrm>
            <a:off x="1381250" y="1578150"/>
            <a:ext cx="3700500" cy="29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lt1"/>
                </a:solidFill>
                <a:highlight>
                  <a:srgbClr val="E2463E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O que é?</a:t>
            </a:r>
            <a:endParaRPr sz="1200" b="1" dirty="0">
              <a:solidFill>
                <a:schemeClr val="lt1"/>
              </a:solidFill>
              <a:highlight>
                <a:srgbClr val="E2463E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Rede social para partilhar gostos de filmes com amigos, bem como consultar as novas estreias.</a:t>
            </a:r>
            <a:endParaRPr sz="12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lt1"/>
                </a:solidFill>
                <a:highlight>
                  <a:srgbClr val="E2463E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Porquê?</a:t>
            </a:r>
            <a:endParaRPr sz="12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Toda a informação relativa a filmes (classificação, data de estreia, elenco, recomendações...) agregados numa única plataforma, simples de usar.</a:t>
            </a:r>
            <a:endParaRPr sz="12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1200" b="1" dirty="0">
                <a:solidFill>
                  <a:schemeClr val="lt1"/>
                </a:solidFill>
                <a:highlight>
                  <a:srgbClr val="E2463E"/>
                </a:highlight>
                <a:latin typeface="Quattrocento Sans"/>
                <a:ea typeface="Quattrocento Sans"/>
                <a:cs typeface="Quattrocento Sans"/>
                <a:sym typeface="Quattrocento Sans"/>
              </a:rPr>
              <a:t>Quem usa?</a:t>
            </a:r>
            <a:endParaRPr sz="1200" b="1" dirty="0">
              <a:solidFill>
                <a:schemeClr val="lt1"/>
              </a:solidFill>
              <a:highlight>
                <a:srgbClr val="E2463E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Todos aqueles que amam a sétima arte.</a:t>
            </a:r>
            <a:endParaRPr sz="1200" b="1" dirty="0">
              <a:highlight>
                <a:srgbClr val="FFCD00"/>
              </a:highlight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rgbClr val="FFFFFF"/>
                </a:solidFill>
              </a:rPr>
              <a:t>2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98" name="Google Shape;98;p13"/>
          <p:cNvSpPr/>
          <p:nvPr/>
        </p:nvSpPr>
        <p:spPr>
          <a:xfrm>
            <a:off x="815400" y="922675"/>
            <a:ext cx="411000" cy="435600"/>
          </a:xfrm>
          <a:prstGeom prst="flowChartConnector">
            <a:avLst/>
          </a:prstGeom>
          <a:solidFill>
            <a:srgbClr val="E2463E"/>
          </a:solidFill>
          <a:ln w="9525" cap="flat" cmpd="sng">
            <a:solidFill>
              <a:srgbClr val="E246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9" name="Google Shape;99;p13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868575" y="988150"/>
            <a:ext cx="304650" cy="304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3"/>
          <p:cNvPicPr preferRelativeResize="0"/>
          <p:nvPr/>
        </p:nvPicPr>
        <p:blipFill rotWithShape="1">
          <a:blip r:embed="rId4"/>
          <a:srcRect r="28346" b="46734"/>
          <a:stretch>
            <a:fillRect/>
          </a:stretch>
        </p:blipFill>
        <p:spPr>
          <a:xfrm>
            <a:off x="5739125" y="1610702"/>
            <a:ext cx="2380925" cy="250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 txBox="1">
            <a:spLocks noGrp="1"/>
          </p:cNvSpPr>
          <p:nvPr>
            <p:ph type="subTitle" idx="4294967295"/>
          </p:nvPr>
        </p:nvSpPr>
        <p:spPr>
          <a:xfrm>
            <a:off x="2371500" y="2093775"/>
            <a:ext cx="5021400" cy="21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GB" sz="2000" b="1" i="1" dirty="0">
                <a:latin typeface="Lora"/>
                <a:ea typeface="Lora"/>
                <a:cs typeface="Lora"/>
                <a:sym typeface="Lora"/>
              </a:rPr>
              <a:t>Eu </a:t>
            </a:r>
            <a:r>
              <a:rPr lang="en-GB" sz="2000" b="1" i="1" dirty="0" err="1">
                <a:latin typeface="Lora"/>
                <a:ea typeface="Lora"/>
                <a:cs typeface="Lora"/>
                <a:sym typeface="Lora"/>
              </a:rPr>
              <a:t>sou</a:t>
            </a:r>
            <a:r>
              <a:rPr lang="en-GB" sz="2000" b="1" i="1" dirty="0">
                <a:latin typeface="Lora"/>
                <a:ea typeface="Lora"/>
                <a:cs typeface="Lora"/>
                <a:sym typeface="Lora"/>
              </a:rPr>
              <a:t> o </a:t>
            </a:r>
            <a:r>
              <a:rPr lang="en-GB" sz="2000" b="1" i="1" dirty="0">
                <a:solidFill>
                  <a:srgbClr val="FFFFFF"/>
                </a:solidFill>
                <a:highlight>
                  <a:srgbClr val="E2463E"/>
                </a:highlight>
                <a:latin typeface="Lora"/>
                <a:ea typeface="Lora"/>
                <a:cs typeface="Lora"/>
                <a:sym typeface="Lora"/>
              </a:rPr>
              <a:t>João Doe</a:t>
            </a:r>
            <a:endParaRPr sz="2000" b="1" i="1" dirty="0">
              <a:solidFill>
                <a:srgbClr val="FFFFFF"/>
              </a:solidFill>
              <a:highlight>
                <a:srgbClr val="E2463E"/>
              </a:highlight>
              <a:latin typeface="Lora"/>
              <a:ea typeface="Lora"/>
              <a:cs typeface="Lora"/>
              <a:sym typeface="Lor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dirty="0" err="1">
                <a:solidFill>
                  <a:schemeClr val="dk1"/>
                </a:solidFill>
              </a:rPr>
              <a:t>Tenho</a:t>
            </a:r>
            <a:r>
              <a:rPr lang="en-GB" sz="1400" dirty="0">
                <a:solidFill>
                  <a:schemeClr val="dk1"/>
                </a:solidFill>
              </a:rPr>
              <a:t> 26 </a:t>
            </a:r>
            <a:r>
              <a:rPr lang="en-GB" sz="1400" dirty="0" err="1">
                <a:solidFill>
                  <a:schemeClr val="dk1"/>
                </a:solidFill>
              </a:rPr>
              <a:t>anos</a:t>
            </a:r>
            <a:r>
              <a:rPr lang="en-GB" sz="1400" dirty="0">
                <a:solidFill>
                  <a:schemeClr val="dk1"/>
                </a:solidFill>
              </a:rPr>
              <a:t> e </a:t>
            </a:r>
            <a:r>
              <a:rPr lang="en-GB" sz="1400" dirty="0" err="1">
                <a:solidFill>
                  <a:schemeClr val="dk1"/>
                </a:solidFill>
              </a:rPr>
              <a:t>sou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arquiteto</a:t>
            </a:r>
            <a:r>
              <a:rPr lang="en-GB" sz="1400" dirty="0">
                <a:solidFill>
                  <a:schemeClr val="dk1"/>
                </a:solidFill>
              </a:rPr>
              <a:t>. Nos tempos livres, </a:t>
            </a:r>
            <a:r>
              <a:rPr lang="en-GB" sz="1400" dirty="0" err="1">
                <a:solidFill>
                  <a:schemeClr val="dk1"/>
                </a:solidFill>
              </a:rPr>
              <a:t>gosto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muito</a:t>
            </a:r>
            <a:r>
              <a:rPr lang="en-GB" sz="1400" dirty="0">
                <a:solidFill>
                  <a:schemeClr val="dk1"/>
                </a:solidFill>
              </a:rPr>
              <a:t> de </a:t>
            </a:r>
            <a:r>
              <a:rPr lang="en-GB" sz="1400" dirty="0" err="1">
                <a:solidFill>
                  <a:schemeClr val="dk1"/>
                </a:solidFill>
              </a:rPr>
              <a:t>ver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filmes</a:t>
            </a:r>
            <a:r>
              <a:rPr lang="en-GB" sz="1400" dirty="0">
                <a:solidFill>
                  <a:schemeClr val="dk1"/>
                </a:solidFill>
              </a:rPr>
              <a:t>, </a:t>
            </a:r>
            <a:r>
              <a:rPr lang="en-GB" sz="1400" dirty="0" err="1">
                <a:solidFill>
                  <a:schemeClr val="dk1"/>
                </a:solidFill>
              </a:rPr>
              <a:t>tendo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ultimamente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começado</a:t>
            </a:r>
            <a:r>
              <a:rPr lang="en-GB" sz="1400" dirty="0">
                <a:solidFill>
                  <a:schemeClr val="dk1"/>
                </a:solidFill>
              </a:rPr>
              <a:t> a ser </a:t>
            </a:r>
            <a:r>
              <a:rPr lang="en-GB" sz="1400" dirty="0" err="1">
                <a:solidFill>
                  <a:schemeClr val="dk1"/>
                </a:solidFill>
              </a:rPr>
              <a:t>difícil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manter</a:t>
            </a:r>
            <a:r>
              <a:rPr lang="en-GB" sz="1400" dirty="0">
                <a:solidFill>
                  <a:schemeClr val="dk1"/>
                </a:solidFill>
              </a:rPr>
              <a:t> um </a:t>
            </a:r>
            <a:r>
              <a:rPr lang="en-GB" sz="1400" dirty="0" err="1">
                <a:solidFill>
                  <a:schemeClr val="dk1"/>
                </a:solidFill>
              </a:rPr>
              <a:t>registo</a:t>
            </a:r>
            <a:r>
              <a:rPr lang="en-GB" sz="1400" dirty="0">
                <a:solidFill>
                  <a:schemeClr val="dk1"/>
                </a:solidFill>
              </a:rPr>
              <a:t> dos </a:t>
            </a:r>
            <a:r>
              <a:rPr lang="en-GB" sz="1400" dirty="0" err="1">
                <a:solidFill>
                  <a:schemeClr val="dk1"/>
                </a:solidFill>
              </a:rPr>
              <a:t>filmes</a:t>
            </a:r>
            <a:r>
              <a:rPr lang="en-GB" sz="1400" dirty="0">
                <a:solidFill>
                  <a:schemeClr val="dk1"/>
                </a:solidFill>
              </a:rPr>
              <a:t> que </a:t>
            </a:r>
            <a:r>
              <a:rPr lang="en-GB" sz="1400" dirty="0" err="1">
                <a:solidFill>
                  <a:schemeClr val="dk1"/>
                </a:solidFill>
              </a:rPr>
              <a:t>já</a:t>
            </a:r>
            <a:r>
              <a:rPr lang="en-GB" sz="1400" dirty="0">
                <a:solidFill>
                  <a:schemeClr val="dk1"/>
                </a:solidFill>
              </a:rPr>
              <a:t> vi e </a:t>
            </a:r>
            <a:r>
              <a:rPr lang="en-GB" sz="1400" dirty="0" err="1">
                <a:solidFill>
                  <a:schemeClr val="dk1"/>
                </a:solidFill>
              </a:rPr>
              <a:t>aqueles</a:t>
            </a:r>
            <a:r>
              <a:rPr lang="en-GB" sz="1400" dirty="0">
                <a:solidFill>
                  <a:schemeClr val="dk1"/>
                </a:solidFill>
              </a:rPr>
              <a:t> que </a:t>
            </a:r>
            <a:r>
              <a:rPr lang="en-GB" sz="1400" dirty="0" err="1">
                <a:solidFill>
                  <a:schemeClr val="dk1"/>
                </a:solidFill>
              </a:rPr>
              <a:t>desejo</a:t>
            </a:r>
            <a:r>
              <a:rPr lang="en-GB" sz="1400" dirty="0">
                <a:solidFill>
                  <a:schemeClr val="dk1"/>
                </a:solidFill>
              </a:rPr>
              <a:t> ver.</a:t>
            </a:r>
            <a:endParaRPr sz="1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400" dirty="0" err="1">
                <a:solidFill>
                  <a:schemeClr val="dk1"/>
                </a:solidFill>
              </a:rPr>
              <a:t>Tenho</a:t>
            </a:r>
            <a:r>
              <a:rPr lang="en-GB" sz="1400" dirty="0">
                <a:solidFill>
                  <a:schemeClr val="dk1"/>
                </a:solidFill>
              </a:rPr>
              <a:t> um </a:t>
            </a:r>
            <a:r>
              <a:rPr lang="en-GB" sz="1400" dirty="0" err="1">
                <a:solidFill>
                  <a:schemeClr val="dk1"/>
                </a:solidFill>
              </a:rPr>
              <a:t>grupo</a:t>
            </a:r>
            <a:r>
              <a:rPr lang="en-GB" sz="1400" dirty="0">
                <a:solidFill>
                  <a:schemeClr val="dk1"/>
                </a:solidFill>
              </a:rPr>
              <a:t> de amigos com o qual </a:t>
            </a:r>
            <a:r>
              <a:rPr lang="en-GB" sz="1400" dirty="0" err="1">
                <a:solidFill>
                  <a:schemeClr val="dk1"/>
                </a:solidFill>
              </a:rPr>
              <a:t>vou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numerosas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vezes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ao</a:t>
            </a:r>
            <a:r>
              <a:rPr lang="en-GB" sz="1400" dirty="0">
                <a:solidFill>
                  <a:schemeClr val="dk1"/>
                </a:solidFill>
              </a:rPr>
              <a:t> cinema e com o qual </a:t>
            </a:r>
            <a:r>
              <a:rPr lang="en-GB" sz="1400" dirty="0" err="1">
                <a:solidFill>
                  <a:schemeClr val="dk1"/>
                </a:solidFill>
              </a:rPr>
              <a:t>gosto</a:t>
            </a:r>
            <a:r>
              <a:rPr lang="en-GB" sz="1400" dirty="0">
                <a:solidFill>
                  <a:schemeClr val="dk1"/>
                </a:solidFill>
              </a:rPr>
              <a:t> de </a:t>
            </a:r>
            <a:r>
              <a:rPr lang="en-GB" sz="1400" dirty="0" err="1">
                <a:solidFill>
                  <a:schemeClr val="dk1"/>
                </a:solidFill>
              </a:rPr>
              <a:t>discutir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filmes</a:t>
            </a:r>
            <a:r>
              <a:rPr lang="en-GB" sz="1400" dirty="0">
                <a:solidFill>
                  <a:schemeClr val="dk1"/>
                </a:solidFill>
              </a:rPr>
              <a:t>, mas </a:t>
            </a:r>
            <a:r>
              <a:rPr lang="en-GB" sz="1400" dirty="0" err="1">
                <a:solidFill>
                  <a:schemeClr val="dk1"/>
                </a:solidFill>
              </a:rPr>
              <a:t>acabo</a:t>
            </a:r>
            <a:r>
              <a:rPr lang="en-GB" sz="1400" dirty="0">
                <a:solidFill>
                  <a:schemeClr val="dk1"/>
                </a:solidFill>
              </a:rPr>
              <a:t> por me </a:t>
            </a:r>
            <a:r>
              <a:rPr lang="en-GB" sz="1400" dirty="0" err="1">
                <a:solidFill>
                  <a:schemeClr val="dk1"/>
                </a:solidFill>
              </a:rPr>
              <a:t>esquecer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regularmente</a:t>
            </a:r>
            <a:r>
              <a:rPr lang="en-GB" sz="1400" dirty="0">
                <a:solidFill>
                  <a:schemeClr val="dk1"/>
                </a:solidFill>
              </a:rPr>
              <a:t> das </a:t>
            </a:r>
            <a:r>
              <a:rPr lang="en-GB" sz="1400" dirty="0" err="1">
                <a:solidFill>
                  <a:schemeClr val="dk1"/>
                </a:solidFill>
              </a:rPr>
              <a:t>recomendações</a:t>
            </a:r>
            <a:r>
              <a:rPr lang="en-GB" sz="1400" dirty="0">
                <a:solidFill>
                  <a:schemeClr val="dk1"/>
                </a:solidFill>
              </a:rPr>
              <a:t> que </a:t>
            </a:r>
            <a:r>
              <a:rPr lang="en-GB" sz="1400" dirty="0" err="1">
                <a:solidFill>
                  <a:schemeClr val="dk1"/>
                </a:solidFill>
              </a:rPr>
              <a:t>eles</a:t>
            </a:r>
            <a:r>
              <a:rPr lang="en-GB" sz="1400" dirty="0">
                <a:solidFill>
                  <a:schemeClr val="dk1"/>
                </a:solidFill>
              </a:rPr>
              <a:t> me </a:t>
            </a:r>
            <a:r>
              <a:rPr lang="en-GB" sz="1400" dirty="0" err="1">
                <a:solidFill>
                  <a:schemeClr val="dk1"/>
                </a:solidFill>
              </a:rPr>
              <a:t>dão</a:t>
            </a:r>
            <a:r>
              <a:rPr lang="en-GB" sz="1400" dirty="0">
                <a:solidFill>
                  <a:schemeClr val="dk1"/>
                </a:solidFill>
              </a:rPr>
              <a:t> e dos </a:t>
            </a:r>
            <a:r>
              <a:rPr lang="en-GB" sz="1400" dirty="0" err="1">
                <a:solidFill>
                  <a:schemeClr val="dk1"/>
                </a:solidFill>
              </a:rPr>
              <a:t>filmes</a:t>
            </a:r>
            <a:r>
              <a:rPr lang="en-GB" sz="1400" dirty="0">
                <a:solidFill>
                  <a:schemeClr val="dk1"/>
                </a:solidFill>
              </a:rPr>
              <a:t> que </a:t>
            </a:r>
            <a:r>
              <a:rPr lang="en-GB" sz="1400" dirty="0" err="1">
                <a:solidFill>
                  <a:schemeClr val="dk1"/>
                </a:solidFill>
              </a:rPr>
              <a:t>mais</a:t>
            </a:r>
            <a:r>
              <a:rPr lang="en-GB" sz="1400" dirty="0">
                <a:solidFill>
                  <a:schemeClr val="dk1"/>
                </a:solidFill>
              </a:rPr>
              <a:t> </a:t>
            </a:r>
            <a:r>
              <a:rPr lang="en-GB" sz="1400" dirty="0" err="1">
                <a:solidFill>
                  <a:schemeClr val="dk1"/>
                </a:solidFill>
              </a:rPr>
              <a:t>gostam</a:t>
            </a:r>
            <a:r>
              <a:rPr lang="en-GB" sz="1400" dirty="0">
                <a:solidFill>
                  <a:schemeClr val="dk1"/>
                </a:solidFill>
              </a:rPr>
              <a:t>.</a:t>
            </a:r>
            <a:endParaRPr sz="1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b="1" dirty="0"/>
          </a:p>
        </p:txBody>
      </p:sp>
      <p:cxnSp>
        <p:nvCxnSpPr>
          <p:cNvPr id="106" name="Google Shape;106;p14"/>
          <p:cNvCxnSpPr/>
          <p:nvPr/>
        </p:nvCxnSpPr>
        <p:spPr>
          <a:xfrm>
            <a:off x="6450" y="1428750"/>
            <a:ext cx="23973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7" name="Google Shape;107;p14"/>
          <p:cNvSpPr txBox="1">
            <a:spLocks noGrp="1"/>
          </p:cNvSpPr>
          <p:nvPr>
            <p:ph type="ctrTitle" idx="4294967295"/>
          </p:nvPr>
        </p:nvSpPr>
        <p:spPr>
          <a:xfrm>
            <a:off x="2371625" y="816550"/>
            <a:ext cx="4908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Olá!</a:t>
            </a:r>
            <a:endParaRPr sz="6000"/>
          </a:p>
        </p:txBody>
      </p:sp>
      <p:cxnSp>
        <p:nvCxnSpPr>
          <p:cNvPr id="108" name="Google Shape;108;p14"/>
          <p:cNvCxnSpPr/>
          <p:nvPr/>
        </p:nvCxnSpPr>
        <p:spPr>
          <a:xfrm>
            <a:off x="4738400" y="1428750"/>
            <a:ext cx="44055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9" name="Google Shape;109;p14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66925" y="848850"/>
            <a:ext cx="1159800" cy="115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4"/>
          <p:cNvSpPr/>
          <p:nvPr/>
        </p:nvSpPr>
        <p:spPr>
          <a:xfrm>
            <a:off x="5650" y="470770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>
            <a:spLocks noGrp="1"/>
          </p:cNvSpPr>
          <p:nvPr>
            <p:ph type="title" idx="4294967295"/>
          </p:nvPr>
        </p:nvSpPr>
        <p:spPr>
          <a:xfrm>
            <a:off x="1381250" y="403725"/>
            <a:ext cx="3878400" cy="43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Diagrama de Use Cases</a:t>
            </a:r>
          </a:p>
        </p:txBody>
      </p:sp>
      <p:sp>
        <p:nvSpPr>
          <p:cNvPr id="117" name="Google Shape;117;p15"/>
          <p:cNvSpPr/>
          <p:nvPr/>
        </p:nvSpPr>
        <p:spPr>
          <a:xfrm>
            <a:off x="815400" y="389275"/>
            <a:ext cx="411000" cy="435600"/>
          </a:xfrm>
          <a:prstGeom prst="flowChartConnector">
            <a:avLst/>
          </a:prstGeom>
          <a:solidFill>
            <a:srgbClr val="E2463E"/>
          </a:solidFill>
          <a:ln w="9525" cap="flat" cmpd="sng">
            <a:solidFill>
              <a:srgbClr val="E246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Google Shape;118;p15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857925" y="444100"/>
            <a:ext cx="325949" cy="325949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5"/>
          <p:cNvSpPr/>
          <p:nvPr/>
        </p:nvSpPr>
        <p:spPr>
          <a:xfrm>
            <a:off x="5650" y="470770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GB">
                <a:solidFill>
                  <a:srgbClr val="FFFFFF"/>
                </a:solidFill>
              </a:rPr>
              <a:t>4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49875" y="763191"/>
            <a:ext cx="4444250" cy="3944358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6"/>
          <p:cNvSpPr txBox="1">
            <a:spLocks noGrp="1"/>
          </p:cNvSpPr>
          <p:nvPr>
            <p:ph type="title" idx="4294967295"/>
          </p:nvPr>
        </p:nvSpPr>
        <p:spPr>
          <a:xfrm>
            <a:off x="1381250" y="403725"/>
            <a:ext cx="3878400" cy="43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Diagrama de Classes</a:t>
            </a:r>
          </a:p>
        </p:txBody>
      </p:sp>
      <p:sp>
        <p:nvSpPr>
          <p:cNvPr id="127" name="Google Shape;127;p16"/>
          <p:cNvSpPr/>
          <p:nvPr/>
        </p:nvSpPr>
        <p:spPr>
          <a:xfrm>
            <a:off x="815400" y="389275"/>
            <a:ext cx="411000" cy="435600"/>
          </a:xfrm>
          <a:prstGeom prst="flowChartConnector">
            <a:avLst/>
          </a:prstGeom>
          <a:solidFill>
            <a:srgbClr val="E2463E"/>
          </a:solidFill>
          <a:ln w="9525" cap="flat" cmpd="sng">
            <a:solidFill>
              <a:srgbClr val="E246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8" name="Google Shape;128;p16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857925" y="444100"/>
            <a:ext cx="325949" cy="32594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6"/>
          <p:cNvSpPr/>
          <p:nvPr/>
        </p:nvSpPr>
        <p:spPr>
          <a:xfrm>
            <a:off x="5650" y="470770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>
                <a:solidFill>
                  <a:srgbClr val="FFFFFF"/>
                </a:solidFill>
              </a:rPr>
              <a:t>5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4" name="Picture 3" descr="Class Diagram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40" y="920750"/>
            <a:ext cx="7637780" cy="363601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7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115675" y="1153275"/>
            <a:ext cx="4903474" cy="96486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8;p17"/>
          <p:cNvSpPr/>
          <p:nvPr/>
        </p:nvSpPr>
        <p:spPr>
          <a:xfrm>
            <a:off x="-649941" y="0"/>
            <a:ext cx="10668000" cy="10372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title" idx="4294967295"/>
          </p:nvPr>
        </p:nvSpPr>
        <p:spPr>
          <a:xfrm>
            <a:off x="1381250" y="403725"/>
            <a:ext cx="3878400" cy="43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Mockups - Homepage</a:t>
            </a:r>
            <a:endParaRPr dirty="0"/>
          </a:p>
        </p:txBody>
      </p:sp>
      <p:sp>
        <p:nvSpPr>
          <p:cNvPr id="136" name="Google Shape;136;p17"/>
          <p:cNvSpPr/>
          <p:nvPr/>
        </p:nvSpPr>
        <p:spPr>
          <a:xfrm>
            <a:off x="815400" y="389275"/>
            <a:ext cx="411000" cy="435600"/>
          </a:xfrm>
          <a:prstGeom prst="flowChartConnector">
            <a:avLst/>
          </a:prstGeom>
          <a:solidFill>
            <a:srgbClr val="E2463E"/>
          </a:solidFill>
          <a:ln w="9525" cap="flat" cmpd="sng">
            <a:solidFill>
              <a:srgbClr val="E246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7"/>
          <p:cNvSpPr/>
          <p:nvPr/>
        </p:nvSpPr>
        <p:spPr>
          <a:xfrm>
            <a:off x="-1198125" y="4645900"/>
            <a:ext cx="10668000" cy="14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7"/>
          <p:cNvSpPr/>
          <p:nvPr/>
        </p:nvSpPr>
        <p:spPr>
          <a:xfrm>
            <a:off x="0" y="472885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6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41" name="Google Shape;141;p17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034675" y="966025"/>
            <a:ext cx="7074649" cy="36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7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862437" y="448612"/>
            <a:ext cx="316925" cy="31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2.96296E-6 L 0.00052 -1.26544 " pathEditMode="relative" rAng="0" ptsTypes="AA">
                                      <p:cBhvr>
                                        <p:cTn id="6" dur="7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" y="-632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8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109750" y="1157550"/>
            <a:ext cx="4924498" cy="615565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8;p17"/>
          <p:cNvSpPr/>
          <p:nvPr/>
        </p:nvSpPr>
        <p:spPr>
          <a:xfrm>
            <a:off x="-649941" y="0"/>
            <a:ext cx="10668000" cy="10372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title" idx="4294967295"/>
          </p:nvPr>
        </p:nvSpPr>
        <p:spPr>
          <a:xfrm>
            <a:off x="1381250" y="403725"/>
            <a:ext cx="3878400" cy="43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Mockups - Feed</a:t>
            </a:r>
            <a:endParaRPr dirty="0"/>
          </a:p>
        </p:txBody>
      </p:sp>
      <p:sp>
        <p:nvSpPr>
          <p:cNvPr id="149" name="Google Shape;149;p18"/>
          <p:cNvSpPr/>
          <p:nvPr/>
        </p:nvSpPr>
        <p:spPr>
          <a:xfrm>
            <a:off x="815400" y="389275"/>
            <a:ext cx="411000" cy="435600"/>
          </a:xfrm>
          <a:prstGeom prst="flowChartConnector">
            <a:avLst/>
          </a:prstGeom>
          <a:solidFill>
            <a:srgbClr val="E2463E"/>
          </a:solidFill>
          <a:ln w="9525" cap="flat" cmpd="sng">
            <a:solidFill>
              <a:srgbClr val="E246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8"/>
          <p:cNvSpPr/>
          <p:nvPr/>
        </p:nvSpPr>
        <p:spPr>
          <a:xfrm>
            <a:off x="-1198125" y="4645900"/>
            <a:ext cx="10668000" cy="14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8"/>
          <p:cNvSpPr/>
          <p:nvPr/>
        </p:nvSpPr>
        <p:spPr>
          <a:xfrm>
            <a:off x="0" y="472885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GB">
                <a:solidFill>
                  <a:schemeClr val="lt1"/>
                </a:solidFill>
              </a:rPr>
              <a:t>7</a:t>
            </a:fld>
            <a:endParaRPr>
              <a:solidFill>
                <a:schemeClr val="lt1"/>
              </a:solidFill>
            </a:endParaRPr>
          </a:p>
        </p:txBody>
      </p:sp>
      <p:pic>
        <p:nvPicPr>
          <p:cNvPr id="153" name="Google Shape;153;p18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862437" y="448612"/>
            <a:ext cx="316925" cy="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8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1034675" y="966025"/>
            <a:ext cx="7074649" cy="369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0988E-6 L 0 -0.38642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3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1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111275" y="1146475"/>
            <a:ext cx="4921450" cy="81100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8;p17"/>
          <p:cNvSpPr/>
          <p:nvPr/>
        </p:nvSpPr>
        <p:spPr>
          <a:xfrm>
            <a:off x="-649941" y="0"/>
            <a:ext cx="10668000" cy="10372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title" idx="4294967295"/>
          </p:nvPr>
        </p:nvSpPr>
        <p:spPr>
          <a:xfrm>
            <a:off x="1381250" y="403725"/>
            <a:ext cx="3878400" cy="43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Mockups - Movie Search</a:t>
            </a:r>
          </a:p>
        </p:txBody>
      </p:sp>
      <p:sp>
        <p:nvSpPr>
          <p:cNvPr id="161" name="Google Shape;161;p19"/>
          <p:cNvSpPr/>
          <p:nvPr/>
        </p:nvSpPr>
        <p:spPr>
          <a:xfrm>
            <a:off x="815400" y="389275"/>
            <a:ext cx="411000" cy="435600"/>
          </a:xfrm>
          <a:prstGeom prst="flowChartConnector">
            <a:avLst/>
          </a:prstGeom>
          <a:solidFill>
            <a:srgbClr val="E2463E"/>
          </a:solidFill>
          <a:ln w="9525" cap="flat" cmpd="sng">
            <a:solidFill>
              <a:srgbClr val="E246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9"/>
          <p:cNvSpPr/>
          <p:nvPr/>
        </p:nvSpPr>
        <p:spPr>
          <a:xfrm>
            <a:off x="-1198125" y="4645900"/>
            <a:ext cx="10668000" cy="14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9"/>
          <p:cNvSpPr/>
          <p:nvPr/>
        </p:nvSpPr>
        <p:spPr>
          <a:xfrm>
            <a:off x="0" y="472885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GB">
                <a:solidFill>
                  <a:srgbClr val="FFFFFF"/>
                </a:solidFill>
              </a:rPr>
              <a:t>8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165" name="Google Shape;165;p1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034675" y="966025"/>
            <a:ext cx="7074649" cy="36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9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862437" y="448612"/>
            <a:ext cx="316925" cy="31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1.11111E-6 L 0 -0.76234 " pathEditMode="relative" rAng="0" ptsTypes="AA">
                                      <p:cBhvr>
                                        <p:cTn id="6" dur="60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8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0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104350" y="1139725"/>
            <a:ext cx="4910650" cy="5790452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38;p17"/>
          <p:cNvSpPr/>
          <p:nvPr/>
        </p:nvSpPr>
        <p:spPr>
          <a:xfrm>
            <a:off x="-649941" y="0"/>
            <a:ext cx="10668000" cy="103723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0"/>
          <p:cNvSpPr txBox="1">
            <a:spLocks noGrp="1"/>
          </p:cNvSpPr>
          <p:nvPr>
            <p:ph type="title" idx="4294967295"/>
          </p:nvPr>
        </p:nvSpPr>
        <p:spPr>
          <a:xfrm>
            <a:off x="1381250" y="403725"/>
            <a:ext cx="3878400" cy="43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Mockups - Profile</a:t>
            </a:r>
          </a:p>
        </p:txBody>
      </p:sp>
      <p:sp>
        <p:nvSpPr>
          <p:cNvPr id="173" name="Google Shape;173;p20"/>
          <p:cNvSpPr/>
          <p:nvPr/>
        </p:nvSpPr>
        <p:spPr>
          <a:xfrm>
            <a:off x="815400" y="389275"/>
            <a:ext cx="411000" cy="435600"/>
          </a:xfrm>
          <a:prstGeom prst="flowChartConnector">
            <a:avLst/>
          </a:prstGeom>
          <a:solidFill>
            <a:srgbClr val="E2463E"/>
          </a:solidFill>
          <a:ln w="9525" cap="flat" cmpd="sng">
            <a:solidFill>
              <a:srgbClr val="E2463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>
            <a:off x="-1198125" y="4645900"/>
            <a:ext cx="10668000" cy="144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/>
          <p:nvPr/>
        </p:nvSpPr>
        <p:spPr>
          <a:xfrm>
            <a:off x="0" y="4728850"/>
            <a:ext cx="9144000" cy="435600"/>
          </a:xfrm>
          <a:prstGeom prst="rect">
            <a:avLst/>
          </a:prstGeom>
          <a:solidFill>
            <a:srgbClr val="E2463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n-GB">
                <a:solidFill>
                  <a:srgbClr val="FFFFFF"/>
                </a:solidFill>
              </a:rPr>
              <a:t>9</a:t>
            </a:fld>
            <a:endParaRPr>
              <a:solidFill>
                <a:srgbClr val="FFFFFF"/>
              </a:solidFill>
            </a:endParaRPr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034675" y="966025"/>
            <a:ext cx="7074649" cy="36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862437" y="448612"/>
            <a:ext cx="316925" cy="31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7.40741E-7 L -0.00521 -0.2626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0" y="-13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ol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232</Words>
  <Application>Microsoft Office PowerPoint</Application>
  <PresentationFormat>Apresentação no Ecrã (16:9)</PresentationFormat>
  <Paragraphs>45</Paragraphs>
  <Slides>12</Slides>
  <Notes>12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12</vt:i4>
      </vt:variant>
    </vt:vector>
  </HeadingPairs>
  <TitlesOfParts>
    <vt:vector size="17" baseType="lpstr">
      <vt:lpstr>Arial</vt:lpstr>
      <vt:lpstr>Oswald Medium</vt:lpstr>
      <vt:lpstr>Lora</vt:lpstr>
      <vt:lpstr>Quattrocento Sans</vt:lpstr>
      <vt:lpstr>Viola template</vt:lpstr>
      <vt:lpstr>MOVIEVERSE</vt:lpstr>
      <vt:lpstr>Sobre</vt:lpstr>
      <vt:lpstr>Olá!</vt:lpstr>
      <vt:lpstr>Diagrama de Use Cases</vt:lpstr>
      <vt:lpstr>Diagrama de Classes</vt:lpstr>
      <vt:lpstr>Mockups - Homepage</vt:lpstr>
      <vt:lpstr>Mockups - Feed</vt:lpstr>
      <vt:lpstr>Mockups - Movie Search</vt:lpstr>
      <vt:lpstr>Mockups - Profile</vt:lpstr>
      <vt:lpstr>Mockups - Movie Details</vt:lpstr>
      <vt:lpstr>Mockups - Actor Details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MOVIEVERSE</dc:title>
  <dc:creator/>
  <cp:lastModifiedBy>Maria Helena Ribeiro Poleri</cp:lastModifiedBy>
  <cp:revision>8</cp:revision>
  <dcterms:created xsi:type="dcterms:W3CDTF">2019-03-26T00:59:06Z</dcterms:created>
  <dcterms:modified xsi:type="dcterms:W3CDTF">2019-03-26T09:19:23Z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1033-10.1.0.6757</vt:lpwstr>
  </property>
</Properties>
</file>